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Train Station in Orizaba, Mexico, 1877. </a:t>
            </a:r>
            <a:r>
              <a:rPr lang="en-US" altLang="en-US" dirty="0" smtClean="0"/>
              <a:t>In the last decades of the nineteenth century Mexico’s political leaders actively promoted economic development. The railroad became the symbol of this ideal.</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982EC51-D3E7-4A5E-8CAC-887651EC5D95}"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3336916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Chinese Funeral in Vancouver, Canada. </a:t>
            </a:r>
            <a:r>
              <a:rPr lang="en-US" altLang="en-US" dirty="0" smtClean="0"/>
              <a:t>In the 1890s Vancouver was an important destination for Chinese immigrants. This photo shows how an important element of traditional Chinese  culture thrived among the storefronts and streetcar lines of the late-Victorian Canadian city.</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404F7FA-E419-4EB3-9198-221DE9112BBE}"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3858174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Arrest of Labor Activist in Buenos Aires. </a:t>
            </a:r>
            <a:r>
              <a:rPr lang="en-US" altLang="en-US" dirty="0" smtClean="0"/>
              <a:t>The labor movement in Buenos Aires grew in numbers and became more radical with the arrival of tens of thousands of Italian and Spanish immigrants. Fearful of socialist and anarchist unions, the government of Argentina used an expanded police force to break strikes.</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3B54E9D-A260-401E-9812-F1A10A8C5BE3}"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005061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Excavation of Port of Buenos Aires, Argentina. </a:t>
            </a:r>
            <a:r>
              <a:rPr lang="en-US" altLang="en-US" dirty="0" smtClean="0"/>
              <a:t>Relying on foreign capital and engineering, the government of Argentina improved the port to facilitate the nation’s rapidly expanding export economy.</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E84A62B-570D-4EDB-B5C5-8FA354C02FDD}"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525218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Cuban sugar refinery showing mix of traditional and modern technologies. </a:t>
            </a:r>
            <a:r>
              <a:rPr lang="en-US" altLang="en-US" dirty="0" smtClean="0"/>
              <a:t>Sugar cane was delivered to the crushing mill by both ox carts and railroad lines. In the background, steam-driven machinery moves cane to a crusher.</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5C4D52E-1A83-4BC4-909B-B6A6B58165EE}"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690455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24.4: </a:t>
            </a:r>
            <a:r>
              <a:rPr lang="en-US" altLang="en-US" b="1" dirty="0" smtClean="0"/>
              <a:t>The Expansion of the United States, 1850–1920. </a:t>
            </a:r>
            <a:r>
              <a:rPr lang="en-US" altLang="en-US" dirty="0" smtClean="0"/>
              <a:t>The settlement of western territories and their admission as states depended on migration, the exploitation of natural resources, and important new technologies like railroads and telegraphs that facilitated economic and political integration.</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AF84B6D-C791-4324-BC6D-75599238B20A}"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249587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the U.S. and Canada, Mexico and Central America, and South America from 1800 to 1875.</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FCDED78-628C-44F2-806D-15A29721760A}"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808653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24.1: </a:t>
            </a:r>
            <a:r>
              <a:rPr lang="en-US" altLang="en-US" b="1" dirty="0" smtClean="0"/>
              <a:t>Latin America by 1830. </a:t>
            </a:r>
            <a:r>
              <a:rPr lang="en-US" altLang="en-US" dirty="0" smtClean="0"/>
              <a:t>By 1830 patriot forces had overturned the Spanish and Portuguese Empires of the Western Hemisphere. Regional conflicts, local wars, and foreign interventions challenged the survival of many of these new nations following independence. © Cengage Learning</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8705413-E2C6-47F7-B75E-14DB10ACC497}"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457350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Miguel Hidalgo y Costilla. </a:t>
            </a:r>
            <a:r>
              <a:rPr lang="en-US" altLang="en-US" dirty="0" smtClean="0"/>
              <a:t>Padre Miguel Hidalgo y Costilla led the first stage of Mexico’s revolution for independence by rallying the rural masses. His defeat, trial, and execution made him one of Mexico’s most important political martyrs.</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123F02-E27A-45F6-9C31-E8566A52A8CD}"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368758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24.2: </a:t>
            </a:r>
            <a:r>
              <a:rPr lang="en-US" altLang="en-US" b="1" dirty="0" smtClean="0"/>
              <a:t>Dominion of Canada, 1873. </a:t>
            </a:r>
            <a:r>
              <a:rPr lang="en-US" altLang="en-US" dirty="0" smtClean="0"/>
              <a:t>Although independence was not yet achieved and settlement remained concentrated along the U.S. border, Canada had established effective political and economic control over its western territories by 1873.</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578BF5A-0531-44A9-9E1D-13E5BD4C9D65}"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4195282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24.3: </a:t>
            </a:r>
            <a:r>
              <a:rPr lang="en-US" altLang="en-US" b="1" dirty="0" smtClean="0"/>
              <a:t>Territorial Growth of the United States, 1783–1853. </a:t>
            </a:r>
            <a:r>
              <a:rPr lang="en-US" altLang="en-US" dirty="0" smtClean="0"/>
              <a:t>The rapid western expansion of the United States resulted from aggressive diplomacy and warfare against Mexico and Amerindian peoples. Railroad  development helped integrate the trans-Mississippi west and promote economic expansion. © Cengage Learning</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9BE2985-03F8-41A0-9013-CA08F4DB6003}"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163803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Execution of Emperor Maximilian of Mexico. </a:t>
            </a:r>
            <a:r>
              <a:rPr lang="en-US" altLang="en-US" dirty="0" smtClean="0"/>
              <a:t>This painting by </a:t>
            </a:r>
            <a:r>
              <a:rPr lang="en-US" altLang="en-US" dirty="0" err="1" smtClean="0"/>
              <a:t>Edouard</a:t>
            </a:r>
            <a:r>
              <a:rPr lang="en-US" altLang="en-US" dirty="0" smtClean="0"/>
              <a:t> </a:t>
            </a:r>
            <a:r>
              <a:rPr lang="en-US" altLang="en-US" dirty="0" err="1" smtClean="0"/>
              <a:t>Manet</a:t>
            </a:r>
            <a:r>
              <a:rPr lang="en-US" altLang="en-US" dirty="0" smtClean="0"/>
              <a:t> shows the 1867 execution by firing squad of Maximilian and two of his Mexican generals. The defeat of the French intervention was a great triumph for Mexican patriots led by Benito </a:t>
            </a:r>
            <a:r>
              <a:rPr lang="en-US" altLang="en-US" dirty="0" err="1" smtClean="0"/>
              <a:t>Juárez</a:t>
            </a:r>
            <a:r>
              <a:rPr lang="en-US" altLang="en-US" dirty="0" smtClean="0"/>
              <a:t>.</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7F48252-2B67-4E5C-9CD1-F69BA04C3812}"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1254159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Navajo Leaders Gathered in Washington to Negotiate. </a:t>
            </a:r>
            <a:r>
              <a:rPr lang="en-US" altLang="en-US" dirty="0" smtClean="0"/>
              <a:t>As settlers pushed west in the nineteenth century, Amerindian peoples were forced to negotiate territorial concessions with the U.S. government. This photo shows Navajo leaders and their Anglo translators in Washington, D.C., in 1874.</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B76AE78-0E48-456A-9583-F8BFCB8500CB}"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2711330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Former Brazilian Slave Returns from Military Service. </a:t>
            </a:r>
            <a:r>
              <a:rPr lang="en-US" altLang="en-US" dirty="0" smtClean="0"/>
              <a:t>The heroic actions of black freemen and slaves in the Paraguayan War (1865–1870) led many Brazilians to condemn slavery. The original caption for this drawing reads: “On his return from the war in Paraguay: Full of glory, covered with laurels, after having spilled his blood in defense of the fatherland and to free a people from slavery, the volunteer sees his own mother bound and whipped! Awful reality!”</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61B0556-25B2-4B01-BECE-AD8F12DA9720}"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6252299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156489"/>
            <a:ext cx="4343400" cy="2554545"/>
          </a:xfrm>
        </p:spPr>
        <p:txBody>
          <a:bodyPr/>
          <a:lstStyle/>
          <a:p>
            <a:pPr eaLnBrk="1" hangingPunct="1">
              <a:spcBef>
                <a:spcPct val="20000"/>
              </a:spcBef>
            </a:pPr>
            <a:r>
              <a:rPr lang="en-US" altLang="en-US" sz="3200" dirty="0" smtClean="0">
                <a:latin typeface="Arial" pitchFamily="34" charset="0"/>
              </a:rPr>
              <a:t>Chapter 24</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Nation Building and Economic Transformation in the Americas, 1800-1890</a:t>
            </a:r>
          </a:p>
        </p:txBody>
      </p:sp>
    </p:spTree>
    <p:extLst>
      <p:ext uri="{BB962C8B-B14F-4D97-AF65-F5344CB8AC3E}">
        <p14:creationId xmlns:p14="http://schemas.microsoft.com/office/powerpoint/2010/main" val="3129231505"/>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957"/>
            <a:ext cx="7772400" cy="492443"/>
          </a:xfrm>
        </p:spPr>
        <p:txBody>
          <a:bodyPr/>
          <a:lstStyle/>
          <a:p>
            <a:r>
              <a:rPr lang="en-US" altLang="en-US" sz="2600" dirty="0" smtClean="0"/>
              <a:t>Execution of Emperor Maximilian of Mexico</a:t>
            </a:r>
            <a:endParaRPr lang="en-US" sz="2600" dirty="0"/>
          </a:p>
        </p:txBody>
      </p:sp>
      <p:pic>
        <p:nvPicPr>
          <p:cNvPr id="19457" name="Picture 1" descr="Execution of Emperor Maximilian of Mexico. This painting by Edouard Manet shows the 1867 execution by firing squad of Maximilian and two of his Mexican generals. The defeat of the French intervention was a great triumph for Mexican patriots led by Benito Juárez."/>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38200" y="546121"/>
            <a:ext cx="7620000" cy="623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2873" y="6581001"/>
            <a:ext cx="609600" cy="276999"/>
          </a:xfrm>
        </p:spPr>
        <p:txBody>
          <a:bodyPr/>
          <a:lstStyle/>
          <a:p>
            <a:r>
              <a:rPr lang="en-US" altLang="en-US" sz="1200" b="1" dirty="0" smtClean="0"/>
              <a:t> p671</a:t>
            </a:r>
          </a:p>
        </p:txBody>
      </p:sp>
    </p:spTree>
    <p:extLst>
      <p:ext uri="{BB962C8B-B14F-4D97-AF65-F5344CB8AC3E}">
        <p14:creationId xmlns:p14="http://schemas.microsoft.com/office/powerpoint/2010/main" val="3915535851"/>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685800" y="152400"/>
            <a:ext cx="7772400" cy="1447800"/>
          </a:xfrm>
        </p:spPr>
        <p:txBody>
          <a:bodyPr/>
          <a:lstStyle/>
          <a:p>
            <a:pPr eaLnBrk="1" hangingPunct="1"/>
            <a:r>
              <a:rPr lang="en-US" altLang="en-US" smtClean="0">
                <a:latin typeface="Arial" pitchFamily="34" charset="0"/>
              </a:rPr>
              <a:t>The Problem of Order, 1825-1890</a:t>
            </a:r>
          </a:p>
        </p:txBody>
      </p:sp>
      <p:sp>
        <p:nvSpPr>
          <p:cNvPr id="3" name="Content Placeholder 2"/>
          <p:cNvSpPr>
            <a:spLocks noGrp="1"/>
          </p:cNvSpPr>
          <p:nvPr>
            <p:ph idx="1"/>
          </p:nvPr>
        </p:nvSpPr>
        <p:spPr>
          <a:xfrm>
            <a:off x="685800" y="1447800"/>
            <a:ext cx="8382000" cy="5238357"/>
          </a:xfrm>
        </p:spPr>
        <p:txBody>
          <a:bodyPr/>
          <a:lstStyle/>
          <a:p>
            <a:pPr eaLnBrk="1" hangingPunct="1">
              <a:buFontTx/>
              <a:buChar char="•"/>
            </a:pPr>
            <a:r>
              <a:rPr lang="en-US" altLang="en-US" dirty="0" smtClean="0">
                <a:latin typeface="Arial" pitchFamily="34" charset="0"/>
              </a:rPr>
              <a:t>The Threat of Regionalism</a:t>
            </a:r>
          </a:p>
          <a:p>
            <a:pPr marL="1085850" lvl="1" indent="-342900" eaLnBrk="1" hangingPunct="1">
              <a:buFontTx/>
              <a:buChar char="•"/>
            </a:pPr>
            <a:r>
              <a:rPr lang="en-US" altLang="en-US" dirty="0" smtClean="0">
                <a:latin typeface="Arial" pitchFamily="34" charset="0"/>
              </a:rPr>
              <a:t>Secession and slavery</a:t>
            </a:r>
          </a:p>
          <a:p>
            <a:pPr marL="1085850" lvl="1" indent="-342900" eaLnBrk="1" hangingPunct="1">
              <a:buFontTx/>
              <a:buChar char="•"/>
            </a:pPr>
            <a:r>
              <a:rPr lang="en-US" altLang="en-US" dirty="0" smtClean="0">
                <a:latin typeface="Arial" pitchFamily="34" charset="0"/>
              </a:rPr>
              <a:t>American Confederacy</a:t>
            </a:r>
          </a:p>
          <a:p>
            <a:pPr eaLnBrk="1" hangingPunct="1">
              <a:buFontTx/>
              <a:buChar char="•"/>
            </a:pPr>
            <a:r>
              <a:rPr lang="en-US" altLang="en-US" dirty="0" smtClean="0">
                <a:latin typeface="Arial" pitchFamily="34" charset="0"/>
              </a:rPr>
              <a:t>Foreign Interventions and Regional Wars</a:t>
            </a:r>
          </a:p>
          <a:p>
            <a:pPr marL="1085850" lvl="1" indent="-342900" eaLnBrk="1" hangingPunct="1">
              <a:buFontTx/>
              <a:buChar char="•"/>
            </a:pPr>
            <a:r>
              <a:rPr lang="en-US" altLang="en-US" dirty="0" smtClean="0">
                <a:latin typeface="Arial" pitchFamily="34" charset="0"/>
              </a:rPr>
              <a:t>Dominant powers</a:t>
            </a:r>
          </a:p>
          <a:p>
            <a:pPr marL="1485900" lvl="2" indent="-342900" eaLnBrk="1" hangingPunct="1"/>
            <a:r>
              <a:rPr lang="en-US" altLang="en-US" dirty="0" smtClean="0">
                <a:latin typeface="Arial" pitchFamily="34" charset="0"/>
              </a:rPr>
              <a:t>USA, Brazil, Chile, Argentina</a:t>
            </a:r>
          </a:p>
          <a:p>
            <a:pPr eaLnBrk="1" hangingPunct="1">
              <a:buFontTx/>
              <a:buChar char="•"/>
            </a:pPr>
            <a:r>
              <a:rPr lang="en-US" altLang="en-US" dirty="0" smtClean="0">
                <a:latin typeface="Arial" pitchFamily="34" charset="0"/>
              </a:rPr>
              <a:t>Native Peoples and the Nation-State</a:t>
            </a:r>
          </a:p>
          <a:p>
            <a:pPr marL="1085850" lvl="1" indent="-342900" eaLnBrk="1" hangingPunct="1">
              <a:buFontTx/>
              <a:buChar char="•"/>
            </a:pPr>
            <a:r>
              <a:rPr lang="en-US" altLang="en-US" dirty="0" smtClean="0">
                <a:latin typeface="Arial" pitchFamily="34" charset="0"/>
              </a:rPr>
              <a:t>Conquest and relocation of the Plains</a:t>
            </a:r>
          </a:p>
          <a:p>
            <a:pPr marL="1085850" lvl="1" indent="-342900" eaLnBrk="1" hangingPunct="1">
              <a:buFontTx/>
              <a:buChar char="•"/>
            </a:pPr>
            <a:r>
              <a:rPr lang="en-US" altLang="en-US" dirty="0" smtClean="0">
                <a:latin typeface="Arial" pitchFamily="34" charset="0"/>
              </a:rPr>
              <a:t>Maya revolt in Mexico</a:t>
            </a:r>
          </a:p>
        </p:txBody>
      </p:sp>
    </p:spTree>
    <p:extLst>
      <p:ext uri="{BB962C8B-B14F-4D97-AF65-F5344CB8AC3E}">
        <p14:creationId xmlns:p14="http://schemas.microsoft.com/office/powerpoint/2010/main" val="30225240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53400" cy="892552"/>
          </a:xfrm>
        </p:spPr>
        <p:txBody>
          <a:bodyPr/>
          <a:lstStyle/>
          <a:p>
            <a:r>
              <a:rPr lang="en-US" altLang="en-US" sz="2600" dirty="0" smtClean="0"/>
              <a:t>Navajo Leaders Gathered in Washington to Negotiate</a:t>
            </a:r>
            <a:endParaRPr lang="en-US" sz="2600" dirty="0"/>
          </a:p>
        </p:txBody>
      </p:sp>
      <p:pic>
        <p:nvPicPr>
          <p:cNvPr id="22529" name="Picture 1" descr="Navajo Leaders Gathered in Washington to Negotiate. As settlers pushed west in the nineteenth century, Amerindian peoples were forced to negotiate territorial concessions with the U.S. government. This photo shows Navajo leaders and their Anglo translators in Washington, D.C., in 1874."/>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128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p672</a:t>
            </a:r>
          </a:p>
        </p:txBody>
      </p:sp>
    </p:spTree>
    <p:extLst>
      <p:ext uri="{BB962C8B-B14F-4D97-AF65-F5344CB8AC3E}">
        <p14:creationId xmlns:p14="http://schemas.microsoft.com/office/powerpoint/2010/main" val="4060468738"/>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4213" y="155575"/>
            <a:ext cx="7772400" cy="1447800"/>
          </a:xfrm>
          <a:noFill/>
        </p:spPr>
        <p:txBody>
          <a:bodyPr/>
          <a:lstStyle/>
          <a:p>
            <a:pPr eaLnBrk="1" hangingPunct="1"/>
            <a:r>
              <a:rPr lang="en-US" altLang="en-US" smtClean="0">
                <a:solidFill>
                  <a:schemeClr val="tx1"/>
                </a:solidFill>
                <a:latin typeface="Arial" pitchFamily="34" charset="0"/>
              </a:rPr>
              <a:t>The Challenge of Social and Economic Change</a:t>
            </a:r>
          </a:p>
        </p:txBody>
      </p:sp>
      <p:sp>
        <p:nvSpPr>
          <p:cNvPr id="24578" name="Rectangle 3"/>
          <p:cNvSpPr>
            <a:spLocks noGrp="1" noChangeArrowheads="1"/>
          </p:cNvSpPr>
          <p:nvPr>
            <p:ph type="body" idx="1"/>
          </p:nvPr>
        </p:nvSpPr>
        <p:spPr>
          <a:xfrm>
            <a:off x="838200" y="1644650"/>
            <a:ext cx="7315200" cy="5213350"/>
          </a:xfrm>
          <a:noFill/>
        </p:spPr>
        <p:txBody>
          <a:bodyPr/>
          <a:lstStyle/>
          <a:p>
            <a:pPr eaLnBrk="1" hangingPunct="1">
              <a:buFontTx/>
              <a:buChar char="•"/>
            </a:pPr>
            <a:r>
              <a:rPr lang="en-US" altLang="en-US" dirty="0" smtClean="0">
                <a:latin typeface="Arial" pitchFamily="34" charset="0"/>
              </a:rPr>
              <a:t>The Abolition of Slavery</a:t>
            </a:r>
          </a:p>
          <a:p>
            <a:pPr marL="1085850" lvl="1" indent="-342900" eaLnBrk="1" hangingPunct="1">
              <a:buFontTx/>
              <a:buChar char="•"/>
            </a:pPr>
            <a:r>
              <a:rPr lang="en-US" altLang="en-US" dirty="0" smtClean="0">
                <a:latin typeface="Arial" pitchFamily="34" charset="0"/>
              </a:rPr>
              <a:t>Emancipation Proclamation</a:t>
            </a:r>
          </a:p>
          <a:p>
            <a:pPr marL="1085850" lvl="1" indent="-342900" eaLnBrk="1" hangingPunct="1">
              <a:buFontTx/>
              <a:buChar char="•"/>
            </a:pPr>
            <a:r>
              <a:rPr lang="en-US" altLang="en-US" dirty="0" smtClean="0">
                <a:latin typeface="Arial" pitchFamily="34" charset="0"/>
              </a:rPr>
              <a:t>13</a:t>
            </a:r>
            <a:r>
              <a:rPr lang="en-US" altLang="en-US" baseline="30000" dirty="0" smtClean="0">
                <a:latin typeface="Arial" pitchFamily="34" charset="0"/>
              </a:rPr>
              <a:t>th</a:t>
            </a:r>
            <a:r>
              <a:rPr lang="en-US" altLang="en-US" dirty="0" smtClean="0">
                <a:latin typeface="Arial" pitchFamily="34" charset="0"/>
              </a:rPr>
              <a:t> Amendment</a:t>
            </a:r>
          </a:p>
          <a:p>
            <a:pPr eaLnBrk="1" hangingPunct="1">
              <a:buFontTx/>
              <a:buChar char="•"/>
            </a:pPr>
            <a:r>
              <a:rPr lang="en-US" altLang="en-US" dirty="0" smtClean="0">
                <a:latin typeface="Arial" pitchFamily="34" charset="0"/>
              </a:rPr>
              <a:t>Immigration</a:t>
            </a:r>
          </a:p>
          <a:p>
            <a:pPr eaLnBrk="1" hangingPunct="1">
              <a:buFontTx/>
              <a:buChar char="•"/>
            </a:pPr>
            <a:r>
              <a:rPr lang="en-US" altLang="en-US" dirty="0" smtClean="0">
                <a:latin typeface="Arial" pitchFamily="34" charset="0"/>
              </a:rPr>
              <a:t>American Cultures</a:t>
            </a:r>
          </a:p>
          <a:p>
            <a:pPr eaLnBrk="1" hangingPunct="1">
              <a:buFontTx/>
              <a:buChar char="•"/>
            </a:pPr>
            <a:r>
              <a:rPr lang="en-US" altLang="en-US" dirty="0" smtClean="0">
                <a:latin typeface="Arial" pitchFamily="34" charset="0"/>
              </a:rPr>
              <a:t>Women</a:t>
            </a:r>
            <a:r>
              <a:rPr lang="ja-JP" altLang="en-US" dirty="0" smtClean="0">
                <a:latin typeface="Arial" pitchFamily="34" charset="0"/>
              </a:rPr>
              <a:t>’</a:t>
            </a:r>
            <a:r>
              <a:rPr lang="en-US" altLang="ja-JP" dirty="0" smtClean="0">
                <a:latin typeface="Arial" pitchFamily="34" charset="0"/>
              </a:rPr>
              <a:t>s Rights and the Struggle for Social Justice</a:t>
            </a:r>
          </a:p>
          <a:p>
            <a:pPr marL="1085850" lvl="1" indent="-342900" eaLnBrk="1" hangingPunct="1">
              <a:buFontTx/>
              <a:buChar char="•"/>
            </a:pPr>
            <a:r>
              <a:rPr lang="en-US" altLang="en-US" dirty="0" smtClean="0">
                <a:latin typeface="Arial" pitchFamily="34" charset="0"/>
              </a:rPr>
              <a:t>Slow progress in the Americas</a:t>
            </a:r>
          </a:p>
          <a:p>
            <a:pPr marL="1085850" lvl="1" indent="-342900" eaLnBrk="1" hangingPunct="1">
              <a:buFontTx/>
              <a:buChar char="•"/>
            </a:pPr>
            <a:r>
              <a:rPr lang="en-US" altLang="en-US" dirty="0" smtClean="0">
                <a:latin typeface="Arial" pitchFamily="34" charset="0"/>
              </a:rPr>
              <a:t>Continued racial discrimination</a:t>
            </a:r>
          </a:p>
        </p:txBody>
      </p:sp>
    </p:spTree>
    <p:extLst>
      <p:ext uri="{BB962C8B-B14F-4D97-AF65-F5344CB8AC3E}">
        <p14:creationId xmlns:p14="http://schemas.microsoft.com/office/powerpoint/2010/main" val="4059748829"/>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2750" y="0"/>
            <a:ext cx="8305800" cy="762000"/>
          </a:xfrm>
        </p:spPr>
        <p:txBody>
          <a:bodyPr/>
          <a:lstStyle/>
          <a:p>
            <a:r>
              <a:rPr lang="en-US" altLang="en-US" sz="2600" dirty="0" smtClean="0"/>
              <a:t>A Former Brazilian Slave Returns from Military Service</a:t>
            </a:r>
            <a:endParaRPr lang="en-US" sz="2600" dirty="0"/>
          </a:p>
        </p:txBody>
      </p:sp>
      <p:pic>
        <p:nvPicPr>
          <p:cNvPr id="25601" name="Picture 1" descr="A Former Brazilian Slave Returns from Military Service. The heroic actions of black freemen and slaves in the Paraguayan War (1865–1870) led many Brazilians to condemn slavery. The original caption for this drawing reads: “On his return from the war in Paraguay: Full of glory, covered with laurels, after having spilled his blood in defense of the fatherland and to free a people from slavery, the volunteer sees his own mother bound and whipped! Awful reality!”"/>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660400"/>
            <a:ext cx="57785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p675</a:t>
            </a:r>
          </a:p>
        </p:txBody>
      </p:sp>
    </p:spTree>
    <p:extLst>
      <p:ext uri="{BB962C8B-B14F-4D97-AF65-F5344CB8AC3E}">
        <p14:creationId xmlns:p14="http://schemas.microsoft.com/office/powerpoint/2010/main" val="1276085788"/>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236"/>
            <a:ext cx="7824355" cy="492443"/>
          </a:xfrm>
        </p:spPr>
        <p:txBody>
          <a:bodyPr/>
          <a:lstStyle/>
          <a:p>
            <a:r>
              <a:rPr lang="en-US" altLang="en-US" sz="2600" dirty="0" smtClean="0"/>
              <a:t>Chinese Funeral in Vancouver, Canada</a:t>
            </a:r>
            <a:endParaRPr lang="en-US" sz="2600" dirty="0"/>
          </a:p>
        </p:txBody>
      </p:sp>
      <p:pic>
        <p:nvPicPr>
          <p:cNvPr id="27649" name="Picture 1" descr="Chinese Funeral in Vancouver, Canada. In the 1890s Vancouver was an important destination for Chinese immigrants. This photo shows how an important element of traditional Chinese  culture thrived among the storefronts and streetcar lines of the late-Victorian Canadian c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457200"/>
            <a:ext cx="7824355" cy="6289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10155" y="6553201"/>
            <a:ext cx="622300" cy="304800"/>
          </a:xfrm>
        </p:spPr>
        <p:txBody>
          <a:bodyPr/>
          <a:lstStyle/>
          <a:p>
            <a:r>
              <a:rPr lang="en-US" altLang="en-US" sz="1200" b="1" dirty="0" smtClean="0"/>
              <a:t> p676</a:t>
            </a:r>
          </a:p>
        </p:txBody>
      </p:sp>
    </p:spTree>
    <p:extLst>
      <p:ext uri="{BB962C8B-B14F-4D97-AF65-F5344CB8AC3E}">
        <p14:creationId xmlns:p14="http://schemas.microsoft.com/office/powerpoint/2010/main" val="3741158462"/>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Arrest of Labor Activist in Buenos Aires </a:t>
            </a:r>
            <a:endParaRPr lang="en-US" sz="2600" dirty="0"/>
          </a:p>
        </p:txBody>
      </p:sp>
      <p:pic>
        <p:nvPicPr>
          <p:cNvPr id="29697" name="Picture 1" descr="Arrest of Labor Activist in Buenos Aires. The labor movement in Buenos Aires grew in numbers and became more radical with the arrival of tens of thousands of Italian and Spanish immigrants. Fearful of socialist and anarchist unions, the government of Argentina used an expanded police force to break strik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482600"/>
            <a:ext cx="86360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p677</a:t>
            </a:r>
          </a:p>
        </p:txBody>
      </p:sp>
    </p:spTree>
    <p:extLst>
      <p:ext uri="{BB962C8B-B14F-4D97-AF65-F5344CB8AC3E}">
        <p14:creationId xmlns:p14="http://schemas.microsoft.com/office/powerpoint/2010/main" val="2603339117"/>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685800" y="152400"/>
            <a:ext cx="7772400" cy="1447800"/>
          </a:xfrm>
        </p:spPr>
        <p:txBody>
          <a:bodyPr/>
          <a:lstStyle/>
          <a:p>
            <a:pPr eaLnBrk="1" hangingPunct="1"/>
            <a:r>
              <a:rPr lang="en-US" altLang="en-US" dirty="0" smtClean="0">
                <a:latin typeface="Arial" pitchFamily="34" charset="0"/>
              </a:rPr>
              <a:t>The Challenge of Social and Economic Change (continued)</a:t>
            </a:r>
          </a:p>
        </p:txBody>
      </p:sp>
      <p:sp>
        <p:nvSpPr>
          <p:cNvPr id="3" name="Content Placeholder 2"/>
          <p:cNvSpPr>
            <a:spLocks noGrp="1"/>
          </p:cNvSpPr>
          <p:nvPr>
            <p:ph idx="1"/>
          </p:nvPr>
        </p:nvSpPr>
        <p:spPr>
          <a:xfrm>
            <a:off x="685800" y="1752600"/>
            <a:ext cx="7772400" cy="4056495"/>
          </a:xfrm>
        </p:spPr>
        <p:txBody>
          <a:bodyPr/>
          <a:lstStyle/>
          <a:p>
            <a:pPr eaLnBrk="1" hangingPunct="1">
              <a:buFontTx/>
              <a:buChar char="•"/>
            </a:pPr>
            <a:r>
              <a:rPr lang="en-US" altLang="en-US" dirty="0" smtClean="0">
                <a:latin typeface="Arial" pitchFamily="34" charset="0"/>
              </a:rPr>
              <a:t>Development and Underdevelopment</a:t>
            </a:r>
          </a:p>
          <a:p>
            <a:pPr marL="1085850" lvl="1" indent="-342900" eaLnBrk="1" hangingPunct="1">
              <a:buFontTx/>
              <a:buChar char="•"/>
            </a:pPr>
            <a:r>
              <a:rPr lang="en-US" altLang="en-US" dirty="0" smtClean="0">
                <a:latin typeface="Arial" pitchFamily="34" charset="0"/>
              </a:rPr>
              <a:t>USA, Canada and Argentina</a:t>
            </a:r>
          </a:p>
          <a:p>
            <a:pPr marL="1485900" lvl="2" indent="-342900" eaLnBrk="1" hangingPunct="1"/>
            <a:r>
              <a:rPr lang="en-US" altLang="en-US" dirty="0" smtClean="0">
                <a:latin typeface="Arial" pitchFamily="34" charset="0"/>
              </a:rPr>
              <a:t>Land, resources and immigrants</a:t>
            </a:r>
          </a:p>
          <a:p>
            <a:pPr marL="1085850" lvl="1" indent="-342900" eaLnBrk="1" hangingPunct="1">
              <a:buFontTx/>
              <a:buChar char="•"/>
            </a:pPr>
            <a:r>
              <a:rPr lang="en-US" altLang="en-US" dirty="0" smtClean="0">
                <a:latin typeface="Arial" pitchFamily="34" charset="0"/>
              </a:rPr>
              <a:t>Structural differences and inequality</a:t>
            </a:r>
          </a:p>
          <a:p>
            <a:pPr eaLnBrk="1" hangingPunct="1">
              <a:buFontTx/>
              <a:buChar char="•"/>
            </a:pPr>
            <a:r>
              <a:rPr lang="en-US" altLang="en-US" dirty="0" smtClean="0">
                <a:latin typeface="Arial" pitchFamily="34" charset="0"/>
              </a:rPr>
              <a:t>Altered Environments</a:t>
            </a:r>
          </a:p>
          <a:p>
            <a:pPr marL="1085850" lvl="1" indent="-342900" eaLnBrk="1" hangingPunct="1">
              <a:buFontTx/>
              <a:buChar char="•"/>
            </a:pPr>
            <a:r>
              <a:rPr lang="en-US" altLang="en-US" dirty="0" smtClean="0">
                <a:latin typeface="Arial" pitchFamily="34" charset="0"/>
              </a:rPr>
              <a:t>Urbanization</a:t>
            </a:r>
          </a:p>
          <a:p>
            <a:pPr marL="1085850" lvl="1" indent="-342900" eaLnBrk="1" hangingPunct="1">
              <a:buFontTx/>
              <a:buChar char="•"/>
            </a:pPr>
            <a:r>
              <a:rPr lang="en-US" altLang="en-US" dirty="0" smtClean="0">
                <a:latin typeface="Arial" pitchFamily="34" charset="0"/>
              </a:rPr>
              <a:t>Deforestation</a:t>
            </a:r>
          </a:p>
        </p:txBody>
      </p:sp>
    </p:spTree>
    <p:extLst>
      <p:ext uri="{BB962C8B-B14F-4D97-AF65-F5344CB8AC3E}">
        <p14:creationId xmlns:p14="http://schemas.microsoft.com/office/powerpoint/2010/main" val="2539613620"/>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18473"/>
            <a:ext cx="7772400" cy="492443"/>
          </a:xfrm>
        </p:spPr>
        <p:txBody>
          <a:bodyPr/>
          <a:lstStyle/>
          <a:p>
            <a:r>
              <a:rPr lang="en-US" altLang="en-US" sz="2600" dirty="0"/>
              <a:t>Excavation of Port of Buenos Aires, Argentina</a:t>
            </a:r>
            <a:endParaRPr lang="en-US" sz="2600" dirty="0"/>
          </a:p>
        </p:txBody>
      </p:sp>
      <p:pic>
        <p:nvPicPr>
          <p:cNvPr id="32769" name="Picture 1" descr="Excavation of Port of Buenos Aires, Argentina. Relying on foreign capital and engineering, the government of Argentina improved the port to facilitate the nation’s rapidly expanding export economy.&#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77900" y="501562"/>
            <a:ext cx="7175500" cy="62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5164" y="6581001"/>
            <a:ext cx="609600" cy="276999"/>
          </a:xfrm>
        </p:spPr>
        <p:txBody>
          <a:bodyPr/>
          <a:lstStyle/>
          <a:p>
            <a:r>
              <a:rPr lang="en-US" altLang="en-US" sz="1200" b="1" dirty="0"/>
              <a:t> </a:t>
            </a:r>
            <a:r>
              <a:rPr lang="en-US" altLang="en-US" sz="1200" b="1" dirty="0" smtClean="0"/>
              <a:t>p679</a:t>
            </a:r>
            <a:endParaRPr lang="en-US" altLang="en-US" sz="1200" b="1" dirty="0"/>
          </a:p>
        </p:txBody>
      </p:sp>
    </p:spTree>
    <p:extLst>
      <p:ext uri="{BB962C8B-B14F-4D97-AF65-F5344CB8AC3E}">
        <p14:creationId xmlns:p14="http://schemas.microsoft.com/office/powerpoint/2010/main" val="4251115959"/>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46150" y="0"/>
            <a:ext cx="7359650" cy="892552"/>
          </a:xfrm>
        </p:spPr>
        <p:txBody>
          <a:bodyPr/>
          <a:lstStyle/>
          <a:p>
            <a:r>
              <a:rPr lang="en-US" altLang="en-US" sz="2600" dirty="0"/>
              <a:t>Cuban sugar refinery showing mix of traditional and modern technologies</a:t>
            </a:r>
            <a:endParaRPr lang="en-US" sz="2600" dirty="0"/>
          </a:p>
        </p:txBody>
      </p:sp>
      <p:pic>
        <p:nvPicPr>
          <p:cNvPr id="34817" name="Picture 1" descr="Cuban sugar refinery showing mix of traditional and modern technologies. Sugar cane was delivered to the crushing mill by both ox carts and railroad lines. In the background, steam-driven machinery moves cane to a crushe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06400" y="876300"/>
            <a:ext cx="820420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7928"/>
            <a:ext cx="609600" cy="276999"/>
          </a:xfrm>
        </p:spPr>
        <p:txBody>
          <a:bodyPr/>
          <a:lstStyle/>
          <a:p>
            <a:r>
              <a:rPr lang="en-US" altLang="en-US" sz="1200" b="1" dirty="0"/>
              <a:t> </a:t>
            </a:r>
            <a:r>
              <a:rPr lang="en-US" altLang="en-US" sz="1200" b="1" dirty="0" smtClean="0"/>
              <a:t>p680</a:t>
            </a:r>
            <a:endParaRPr lang="en-US" altLang="en-US" sz="1200" b="1" dirty="0"/>
          </a:p>
        </p:txBody>
      </p:sp>
    </p:spTree>
    <p:extLst>
      <p:ext uri="{BB962C8B-B14F-4D97-AF65-F5344CB8AC3E}">
        <p14:creationId xmlns:p14="http://schemas.microsoft.com/office/powerpoint/2010/main" val="1865213498"/>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93357"/>
            <a:ext cx="7772400" cy="492443"/>
          </a:xfrm>
        </p:spPr>
        <p:txBody>
          <a:bodyPr/>
          <a:lstStyle/>
          <a:p>
            <a:r>
              <a:rPr lang="en-US" altLang="en-US" sz="2600" dirty="0" smtClean="0"/>
              <a:t>The Train Station in Orizaba, Mexico, 1877</a:t>
            </a:r>
            <a:endParaRPr lang="en-US" sz="2600" dirty="0"/>
          </a:p>
        </p:txBody>
      </p:sp>
      <p:pic>
        <p:nvPicPr>
          <p:cNvPr id="5121" name="Picture 1" descr="The Train Station in Orizaba, Mexico, 1877. In the last decades of the nineteenth century Mexico’s political leaders actively promoted economic development. The railroad became the symbol of this ideal."/>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85800"/>
            <a:ext cx="86360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6709" y="6581001"/>
            <a:ext cx="609600" cy="276999"/>
          </a:xfrm>
        </p:spPr>
        <p:txBody>
          <a:bodyPr/>
          <a:lstStyle/>
          <a:p>
            <a:r>
              <a:rPr lang="en-US" altLang="en-US" sz="1200" b="1" dirty="0" smtClean="0"/>
              <a:t> p658</a:t>
            </a:r>
          </a:p>
        </p:txBody>
      </p:sp>
    </p:spTree>
    <p:extLst>
      <p:ext uri="{BB962C8B-B14F-4D97-AF65-F5344CB8AC3E}">
        <p14:creationId xmlns:p14="http://schemas.microsoft.com/office/powerpoint/2010/main" val="4232748312"/>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7525"/>
            <a:ext cx="7772400" cy="492443"/>
          </a:xfrm>
        </p:spPr>
        <p:txBody>
          <a:bodyPr/>
          <a:lstStyle/>
          <a:p>
            <a:r>
              <a:rPr lang="en-US" altLang="en-US" sz="2600" dirty="0"/>
              <a:t>The Expansion of the United States, 1850–1920</a:t>
            </a:r>
            <a:endParaRPr lang="en-US" sz="2600" dirty="0"/>
          </a:p>
        </p:txBody>
      </p:sp>
      <p:pic>
        <p:nvPicPr>
          <p:cNvPr id="36865" name="Picture 1" descr="Map 25.4: The Expansion of the United States, 1850–1920. The settlement of western territories and their admission as states depended on migration, the exploitation of natural resources, and important new technologies like railroads and telegraphs that facilitated economic and political integra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62000"/>
            <a:ext cx="8636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36345" y="6581001"/>
            <a:ext cx="1219200" cy="276999"/>
          </a:xfrm>
        </p:spPr>
        <p:txBody>
          <a:bodyPr/>
          <a:lstStyle/>
          <a:p>
            <a:r>
              <a:rPr lang="en-US" altLang="en-US" sz="1200" b="1" dirty="0"/>
              <a:t>Map </a:t>
            </a:r>
            <a:r>
              <a:rPr lang="en-US" altLang="en-US" sz="1200" b="1" dirty="0" smtClean="0"/>
              <a:t>24.4 p681</a:t>
            </a:r>
            <a:endParaRPr lang="en-US" altLang="en-US" sz="1200" b="1" dirty="0"/>
          </a:p>
        </p:txBody>
      </p:sp>
    </p:spTree>
    <p:extLst>
      <p:ext uri="{BB962C8B-B14F-4D97-AF65-F5344CB8AC3E}">
        <p14:creationId xmlns:p14="http://schemas.microsoft.com/office/powerpoint/2010/main" val="3675521355"/>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685800" y="152400"/>
            <a:ext cx="7772400" cy="1447800"/>
          </a:xfrm>
        </p:spPr>
        <p:txBody>
          <a:bodyPr/>
          <a:lstStyle/>
          <a:p>
            <a:pPr eaLnBrk="1" hangingPunct="1"/>
            <a:r>
              <a:rPr lang="en-US" altLang="en-US" smtClean="0">
                <a:solidFill>
                  <a:schemeClr val="tx1"/>
                </a:solidFill>
                <a:latin typeface="Arial" pitchFamily="34" charset="0"/>
              </a:rPr>
              <a:t>Independence in Latin America, 1800–1830</a:t>
            </a:r>
          </a:p>
        </p:txBody>
      </p:sp>
      <p:sp>
        <p:nvSpPr>
          <p:cNvPr id="7170"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Roots of Revolution, to 1810</a:t>
            </a:r>
          </a:p>
          <a:p>
            <a:pPr marL="1085850" lvl="1" indent="-342900" eaLnBrk="1" hangingPunct="1">
              <a:buFontTx/>
              <a:buChar char="•"/>
            </a:pPr>
            <a:r>
              <a:rPr lang="en-US" altLang="en-US" dirty="0" smtClean="0">
                <a:latin typeface="Arial" pitchFamily="34" charset="0"/>
              </a:rPr>
              <a:t>Napoleon’s impact</a:t>
            </a:r>
          </a:p>
          <a:p>
            <a:pPr eaLnBrk="1" hangingPunct="1">
              <a:buFontTx/>
              <a:buChar char="•"/>
            </a:pPr>
            <a:r>
              <a:rPr lang="en-US" altLang="en-US" dirty="0" smtClean="0">
                <a:latin typeface="Arial" pitchFamily="34" charset="0"/>
              </a:rPr>
              <a:t>Spanish South America, 1810–1825</a:t>
            </a:r>
          </a:p>
          <a:p>
            <a:pPr marL="1085850" lvl="1" indent="-342900" eaLnBrk="1" hangingPunct="1">
              <a:buFontTx/>
              <a:buChar char="•"/>
            </a:pPr>
            <a:r>
              <a:rPr lang="en-US" altLang="en-US" dirty="0" smtClean="0">
                <a:latin typeface="Arial" pitchFamily="34" charset="0"/>
              </a:rPr>
              <a:t>Simon Bolivar and Gran Colombia</a:t>
            </a:r>
          </a:p>
          <a:p>
            <a:pPr eaLnBrk="1" hangingPunct="1">
              <a:buFontTx/>
              <a:buChar char="•"/>
            </a:pPr>
            <a:r>
              <a:rPr lang="en-US" altLang="en-US" dirty="0" smtClean="0">
                <a:latin typeface="Arial" pitchFamily="34" charset="0"/>
              </a:rPr>
              <a:t>Mexico, 1810–1823</a:t>
            </a:r>
          </a:p>
          <a:p>
            <a:pPr marL="1085850" lvl="1" indent="-342900" eaLnBrk="1" hangingPunct="1">
              <a:buFontTx/>
              <a:buChar char="•"/>
            </a:pPr>
            <a:r>
              <a:rPr lang="en-US" altLang="en-US" dirty="0" smtClean="0">
                <a:latin typeface="Arial" pitchFamily="34" charset="0"/>
              </a:rPr>
              <a:t>Hidalgo’s rebellion and reaction</a:t>
            </a:r>
          </a:p>
          <a:p>
            <a:pPr marL="1085850" lvl="1" indent="-342900" eaLnBrk="1" hangingPunct="1">
              <a:buFontTx/>
              <a:buChar char="•"/>
            </a:pPr>
            <a:r>
              <a:rPr lang="en-US" altLang="en-US" dirty="0" smtClean="0">
                <a:latin typeface="Arial" pitchFamily="34" charset="0"/>
              </a:rPr>
              <a:t>1823: Mexican Republic</a:t>
            </a:r>
          </a:p>
          <a:p>
            <a:pPr eaLnBrk="1" hangingPunct="1">
              <a:buFontTx/>
              <a:buChar char="•"/>
            </a:pPr>
            <a:r>
              <a:rPr lang="en-US" altLang="en-US" dirty="0" smtClean="0">
                <a:latin typeface="Arial" pitchFamily="34" charset="0"/>
              </a:rPr>
              <a:t>Brazil, to 1831</a:t>
            </a:r>
          </a:p>
        </p:txBody>
      </p:sp>
    </p:spTree>
    <p:extLst>
      <p:ext uri="{BB962C8B-B14F-4D97-AF65-F5344CB8AC3E}">
        <p14:creationId xmlns:p14="http://schemas.microsoft.com/office/powerpoint/2010/main" val="224923320"/>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957"/>
            <a:ext cx="7772400" cy="492443"/>
          </a:xfrm>
        </p:spPr>
        <p:txBody>
          <a:bodyPr/>
          <a:lstStyle/>
          <a:p>
            <a:r>
              <a:rPr lang="en-US" sz="2600" dirty="0" smtClean="0"/>
              <a:t>Chronology from 1800-1875</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2924439061"/>
              </p:ext>
            </p:extLst>
          </p:nvPr>
        </p:nvGraphicFramePr>
        <p:xfrm>
          <a:off x="228600" y="593031"/>
          <a:ext cx="8763000" cy="5960169"/>
        </p:xfrm>
        <a:graphic>
          <a:graphicData uri="http://schemas.openxmlformats.org/drawingml/2006/table">
            <a:tbl>
              <a:tblPr firstRow="1" bandRow="1">
                <a:tableStyleId>{5C22544A-7EE6-4342-B048-85BDC9FD1C3A}</a:tableStyleId>
              </a:tblPr>
              <a:tblGrid>
                <a:gridCol w="571346"/>
                <a:gridCol w="2306423"/>
                <a:gridCol w="2798902"/>
                <a:gridCol w="3086329"/>
              </a:tblGrid>
              <a:tr h="228599">
                <a:tc>
                  <a:txBody>
                    <a:bodyPr/>
                    <a:lstStyle/>
                    <a:p>
                      <a:pPr marL="0" marR="0">
                        <a:spcBef>
                          <a:spcPts val="0"/>
                        </a:spcBef>
                        <a:spcAft>
                          <a:spcPts val="0"/>
                        </a:spcAft>
                      </a:pPr>
                      <a:r>
                        <a:rPr lang="en-US" sz="600" dirty="0">
                          <a:solidFill>
                            <a:schemeClr val="accent1"/>
                          </a:solidFill>
                          <a:effectLst/>
                          <a:latin typeface="Calibri" panose="020F0502020204030204" pitchFamily="34" charset="0"/>
                        </a:rPr>
                        <a:t> </a:t>
                      </a:r>
                      <a:r>
                        <a:rPr lang="en-US" sz="600" dirty="0" smtClean="0">
                          <a:solidFill>
                            <a:schemeClr val="accent1"/>
                          </a:solidFill>
                          <a:effectLst/>
                          <a:latin typeface="Calibri" panose="020F0502020204030204" pitchFamily="34" charset="0"/>
                        </a:rPr>
                        <a:t>Empty</a:t>
                      </a:r>
                      <a:r>
                        <a:rPr lang="en-US" sz="600" baseline="0" dirty="0" smtClean="0">
                          <a:solidFill>
                            <a:schemeClr val="accent1"/>
                          </a:solidFill>
                          <a:effectLst/>
                          <a:latin typeface="Calibri" panose="020F0502020204030204" pitchFamily="34" charset="0"/>
                        </a:rPr>
                        <a:t> cell</a:t>
                      </a:r>
                      <a:endParaRPr lang="en-US" sz="600" dirty="0">
                        <a:solidFill>
                          <a:schemeClr val="accent1"/>
                        </a:solidFill>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a:effectLst/>
                          <a:latin typeface="Calibri" panose="020F0502020204030204" pitchFamily="34" charset="0"/>
                        </a:rPr>
                        <a:t>United States and Canada</a:t>
                      </a:r>
                      <a:endParaRPr lang="en-US" sz="120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Mexico and Central America</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a:effectLst/>
                          <a:latin typeface="Calibri" panose="020F0502020204030204" pitchFamily="34" charset="0"/>
                        </a:rPr>
                        <a:t>South America</a:t>
                      </a:r>
                      <a:endParaRPr lang="en-US" sz="1200">
                        <a:effectLst/>
                        <a:latin typeface="Calibri" panose="020F0502020204030204" pitchFamily="34" charset="0"/>
                        <a:ea typeface="MS Mincho"/>
                        <a:cs typeface="Times New Roman"/>
                      </a:endParaRPr>
                    </a:p>
                  </a:txBody>
                  <a:tcPr marL="29113" marR="29113" marT="0" marB="0"/>
                </a:tc>
              </a:tr>
              <a:tr h="1048720">
                <a:tc>
                  <a:txBody>
                    <a:bodyPr/>
                    <a:lstStyle/>
                    <a:p>
                      <a:pPr marL="0" marR="0">
                        <a:spcBef>
                          <a:spcPts val="0"/>
                        </a:spcBef>
                        <a:spcAft>
                          <a:spcPts val="0"/>
                        </a:spcAft>
                      </a:pPr>
                      <a:r>
                        <a:rPr lang="en-US" sz="1200" dirty="0">
                          <a:effectLst/>
                          <a:latin typeface="Calibri" panose="020F0502020204030204" pitchFamily="34" charset="0"/>
                        </a:rPr>
                        <a:t>1800</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1789 U.S. Constitution ratified </a:t>
                      </a:r>
                    </a:p>
                    <a:p>
                      <a:pPr marL="0" marR="0">
                        <a:spcBef>
                          <a:spcPts val="0"/>
                        </a:spcBef>
                        <a:spcAft>
                          <a:spcPts val="0"/>
                        </a:spcAft>
                      </a:pPr>
                      <a:r>
                        <a:rPr lang="en-US" sz="1200" dirty="0">
                          <a:effectLst/>
                          <a:latin typeface="Calibri" panose="020F0502020204030204" pitchFamily="34" charset="0"/>
                        </a:rPr>
                        <a:t>1803 Louisiana Purchase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1812-1815 </a:t>
                      </a:r>
                      <a:r>
                        <a:rPr lang="en-US" sz="1200" dirty="0">
                          <a:effectLst/>
                          <a:latin typeface="Calibri" panose="020F0502020204030204" pitchFamily="34" charset="0"/>
                        </a:rPr>
                        <a:t>War of 1812</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810-1821 </a:t>
                      </a:r>
                      <a:r>
                        <a:rPr lang="en-US" sz="1200" dirty="0">
                          <a:effectLst/>
                          <a:latin typeface="Calibri" panose="020F0502020204030204" pitchFamily="34" charset="0"/>
                        </a:rPr>
                        <a:t>Mexican movement for independence</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1808 Portuguese royal family arrives in Brazil </a:t>
                      </a:r>
                    </a:p>
                    <a:p>
                      <a:pPr marL="0" marR="0">
                        <a:spcBef>
                          <a:spcPts val="0"/>
                        </a:spcBef>
                        <a:spcAft>
                          <a:spcPts val="0"/>
                        </a:spcAft>
                      </a:pPr>
                      <a:r>
                        <a:rPr lang="en-US" sz="1200" dirty="0">
                          <a:effectLst/>
                          <a:latin typeface="Calibri" panose="020F0502020204030204" pitchFamily="34" charset="0"/>
                        </a:rPr>
                        <a:t>1808-1809 Revolutions for independence begin in Spanish South America</a:t>
                      </a:r>
                      <a:endParaRPr lang="en-US" sz="1200" dirty="0">
                        <a:effectLst/>
                        <a:latin typeface="Calibri" panose="020F0502020204030204" pitchFamily="34" charset="0"/>
                        <a:ea typeface="MS Mincho"/>
                        <a:cs typeface="Times New Roman"/>
                      </a:endParaRPr>
                    </a:p>
                  </a:txBody>
                  <a:tcPr marL="29113" marR="29113" marT="0" marB="0"/>
                </a:tc>
              </a:tr>
              <a:tr h="1466692">
                <a:tc>
                  <a:txBody>
                    <a:bodyPr/>
                    <a:lstStyle/>
                    <a:p>
                      <a:pPr marL="0" marR="0">
                        <a:spcBef>
                          <a:spcPts val="0"/>
                        </a:spcBef>
                        <a:spcAft>
                          <a:spcPts val="0"/>
                        </a:spcAft>
                      </a:pPr>
                      <a:r>
                        <a:rPr lang="en-US" sz="1200" dirty="0">
                          <a:effectLst/>
                          <a:latin typeface="Calibri" panose="020F0502020204030204" pitchFamily="34" charset="0"/>
                        </a:rPr>
                        <a:t> </a:t>
                      </a:r>
                      <a:r>
                        <a:rPr lang="en-US" sz="1200" dirty="0" smtClean="0">
                          <a:effectLst/>
                          <a:latin typeface="Calibri" panose="020F0502020204030204" pitchFamily="34" charset="0"/>
                        </a:rPr>
                        <a:t>1825</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1836 </a:t>
                      </a:r>
                      <a:r>
                        <a:rPr lang="en-US" sz="1200" dirty="0">
                          <a:effectLst/>
                          <a:latin typeface="Calibri" panose="020F0502020204030204" pitchFamily="34" charset="0"/>
                        </a:rPr>
                        <a:t>Texas gains independence from Mexico </a:t>
                      </a:r>
                    </a:p>
                    <a:p>
                      <a:pPr marL="0" marR="0">
                        <a:spcBef>
                          <a:spcPts val="0"/>
                        </a:spcBef>
                        <a:spcAft>
                          <a:spcPts val="0"/>
                        </a:spcAft>
                      </a:pPr>
                      <a:r>
                        <a:rPr lang="en-US" sz="1200" dirty="0">
                          <a:effectLst/>
                          <a:latin typeface="Calibri" panose="020F0502020204030204" pitchFamily="34" charset="0"/>
                        </a:rPr>
                        <a:t>1845 Texas admitted as a state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1848 </a:t>
                      </a:r>
                      <a:r>
                        <a:rPr lang="en-US" sz="1200" dirty="0">
                          <a:effectLst/>
                          <a:latin typeface="Calibri" panose="020F0502020204030204" pitchFamily="34" charset="0"/>
                        </a:rPr>
                        <a:t>Women's Rights Convention in Seneca Falls, New York</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1846- </a:t>
                      </a:r>
                      <a:r>
                        <a:rPr lang="en-US" sz="1200" dirty="0">
                          <a:effectLst/>
                          <a:latin typeface="Calibri" panose="020F0502020204030204" pitchFamily="34" charset="0"/>
                        </a:rPr>
                        <a:t>1848 War between Mexico and the United States</a:t>
                      </a:r>
                    </a:p>
                    <a:p>
                      <a:pPr marL="0" marR="0">
                        <a:spcBef>
                          <a:spcPts val="0"/>
                        </a:spcBef>
                        <a:spcAft>
                          <a:spcPts val="0"/>
                        </a:spcAft>
                      </a:pPr>
                      <a:r>
                        <a:rPr lang="en-US" sz="1200" dirty="0">
                          <a:effectLst/>
                          <a:latin typeface="Calibri" panose="020F0502020204030204" pitchFamily="34" charset="0"/>
                        </a:rPr>
                        <a:t>1847- 1870 Caste War</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1822 Brazil gains independence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1831 </a:t>
                      </a:r>
                      <a:r>
                        <a:rPr lang="en-US" sz="1200" dirty="0">
                          <a:effectLst/>
                          <a:latin typeface="Calibri" panose="020F0502020204030204" pitchFamily="34" charset="0"/>
                        </a:rPr>
                        <a:t>Brazil signs treaty with Great Britain to end slave trade. Illegal trade continues.</a:t>
                      </a:r>
                      <a:endParaRPr lang="en-US" sz="1200" dirty="0">
                        <a:effectLst/>
                        <a:latin typeface="Calibri" panose="020F0502020204030204" pitchFamily="34" charset="0"/>
                        <a:ea typeface="MS Mincho"/>
                        <a:cs typeface="Times New Roman"/>
                      </a:endParaRPr>
                    </a:p>
                  </a:txBody>
                  <a:tcPr marL="29113" marR="29113" marT="0" marB="0"/>
                </a:tc>
              </a:tr>
              <a:tr h="1181940">
                <a:tc>
                  <a:txBody>
                    <a:bodyPr/>
                    <a:lstStyle/>
                    <a:p>
                      <a:pPr marL="0" marR="0">
                        <a:spcBef>
                          <a:spcPts val="0"/>
                        </a:spcBef>
                        <a:spcAft>
                          <a:spcPts val="0"/>
                        </a:spcAft>
                      </a:pPr>
                      <a:r>
                        <a:rPr lang="en-US" sz="1200">
                          <a:effectLst/>
                          <a:latin typeface="Calibri" panose="020F0502020204030204" pitchFamily="34" charset="0"/>
                        </a:rPr>
                        <a:t>1850</a:t>
                      </a:r>
                      <a:endParaRPr lang="en-US" sz="120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1861-1865 </a:t>
                      </a:r>
                      <a:r>
                        <a:rPr lang="en-US" sz="1200" dirty="0">
                          <a:effectLst/>
                          <a:latin typeface="Calibri" panose="020F0502020204030204" pitchFamily="34" charset="0"/>
                        </a:rPr>
                        <a:t>Civil War</a:t>
                      </a:r>
                    </a:p>
                    <a:p>
                      <a:pPr marL="0" marR="0">
                        <a:spcBef>
                          <a:spcPts val="0"/>
                        </a:spcBef>
                        <a:spcAft>
                          <a:spcPts val="0"/>
                        </a:spcAft>
                      </a:pPr>
                      <a:r>
                        <a:rPr lang="en-US" sz="1200" dirty="0">
                          <a:effectLst/>
                          <a:latin typeface="Calibri" panose="020F0502020204030204" pitchFamily="34" charset="0"/>
                        </a:rPr>
                        <a:t>1867 Creation of Dominion of Canada</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1857 </a:t>
                      </a:r>
                      <a:r>
                        <a:rPr lang="en-US" sz="1200" dirty="0">
                          <a:effectLst/>
                          <a:latin typeface="Calibri" panose="020F0502020204030204" pitchFamily="34" charset="0"/>
                        </a:rPr>
                        <a:t>Mexico's new constitution limits power of Catholic Church and military</a:t>
                      </a:r>
                    </a:p>
                    <a:p>
                      <a:pPr marL="0" marR="0">
                        <a:spcBef>
                          <a:spcPts val="0"/>
                        </a:spcBef>
                        <a:spcAft>
                          <a:spcPts val="0"/>
                        </a:spcAft>
                      </a:pPr>
                      <a:r>
                        <a:rPr lang="en-US" sz="1200" dirty="0">
                          <a:effectLst/>
                          <a:latin typeface="Calibri" panose="020F0502020204030204" pitchFamily="34" charset="0"/>
                        </a:rPr>
                        <a:t>1862-1867 French invade Mexico </a:t>
                      </a:r>
                    </a:p>
                    <a:p>
                      <a:pPr marL="0" marR="0">
                        <a:spcBef>
                          <a:spcPts val="0"/>
                        </a:spcBef>
                        <a:spcAft>
                          <a:spcPts val="0"/>
                        </a:spcAft>
                      </a:pPr>
                      <a:r>
                        <a:rPr lang="en-US" sz="1200" dirty="0">
                          <a:effectLst/>
                          <a:latin typeface="Calibri" panose="020F0502020204030204" pitchFamily="34" charset="0"/>
                        </a:rPr>
                        <a:t>1867 Emperor Maximilian executed</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1850 Brazilian illegal slave trade suppressed</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1865-1870 </a:t>
                      </a:r>
                      <a:r>
                        <a:rPr lang="en-US" sz="1200" dirty="0">
                          <a:effectLst/>
                          <a:latin typeface="Calibri" panose="020F0502020204030204" pitchFamily="34" charset="0"/>
                        </a:rPr>
                        <a:t>Argentina, Uruguay, and Brazil wage war against Paraguay</a:t>
                      </a:r>
                      <a:endParaRPr lang="en-US" sz="1200" dirty="0">
                        <a:effectLst/>
                        <a:latin typeface="Calibri" panose="020F0502020204030204" pitchFamily="34" charset="0"/>
                        <a:ea typeface="MS Mincho"/>
                        <a:cs typeface="Times New Roman"/>
                      </a:endParaRPr>
                    </a:p>
                  </a:txBody>
                  <a:tcPr marL="29113" marR="29113" marT="0" marB="0"/>
                </a:tc>
              </a:tr>
              <a:tr h="1854990">
                <a:tc>
                  <a:txBody>
                    <a:bodyPr/>
                    <a:lstStyle/>
                    <a:p>
                      <a:pPr marL="0" marR="0">
                        <a:spcBef>
                          <a:spcPts val="0"/>
                        </a:spcBef>
                        <a:spcAft>
                          <a:spcPts val="0"/>
                        </a:spcAft>
                      </a:pPr>
                      <a:r>
                        <a:rPr lang="en-US" sz="1200">
                          <a:effectLst/>
                          <a:latin typeface="Calibri" panose="020F0502020204030204" pitchFamily="34" charset="0"/>
                        </a:rPr>
                        <a:t>1875</a:t>
                      </a:r>
                      <a:endParaRPr lang="en-US" sz="120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1876 </a:t>
                      </a:r>
                      <a:r>
                        <a:rPr lang="en-US" sz="1200" dirty="0">
                          <a:effectLst/>
                          <a:latin typeface="Calibri" panose="020F0502020204030204" pitchFamily="34" charset="0"/>
                        </a:rPr>
                        <a:t>Sioux and allies defeat U.S. Army in Battle of Little Bighorn</a:t>
                      </a:r>
                    </a:p>
                    <a:p>
                      <a:pPr marL="0" marR="0">
                        <a:spcBef>
                          <a:spcPts val="0"/>
                        </a:spcBef>
                        <a:spcAft>
                          <a:spcPts val="0"/>
                        </a:spcAft>
                      </a:pPr>
                      <a:r>
                        <a:rPr lang="en-US" sz="1200" dirty="0">
                          <a:effectLst/>
                          <a:latin typeface="Calibri" panose="020F0502020204030204" pitchFamily="34" charset="0"/>
                        </a:rPr>
                        <a:t>1890 "Jim Crow" laws enforce</a:t>
                      </a:r>
                    </a:p>
                    <a:p>
                      <a:pPr marL="0" marR="0">
                        <a:spcBef>
                          <a:spcPts val="0"/>
                        </a:spcBef>
                        <a:spcAft>
                          <a:spcPts val="0"/>
                        </a:spcAft>
                      </a:pPr>
                      <a:r>
                        <a:rPr lang="en-US" sz="1200" dirty="0">
                          <a:effectLst/>
                          <a:latin typeface="Calibri" panose="020F0502020204030204" pitchFamily="34" charset="0"/>
                        </a:rPr>
                        <a:t>segregation in South 1890s United States becomes</a:t>
                      </a:r>
                    </a:p>
                    <a:p>
                      <a:pPr marL="0" marR="0">
                        <a:spcBef>
                          <a:spcPts val="0"/>
                        </a:spcBef>
                        <a:spcAft>
                          <a:spcPts val="0"/>
                        </a:spcAft>
                      </a:pPr>
                      <a:r>
                        <a:rPr lang="en-US" sz="1200" dirty="0">
                          <a:effectLst/>
                          <a:latin typeface="Calibri" panose="020F0502020204030204" pitchFamily="34" charset="0"/>
                        </a:rPr>
                        <a:t>world's leading steel producer</a:t>
                      </a:r>
                      <a:endParaRPr lang="en-US" sz="1200" dirty="0">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 </a:t>
                      </a:r>
                      <a:r>
                        <a:rPr lang="en-US" sz="1200" dirty="0" smtClean="0">
                          <a:solidFill>
                            <a:srgbClr val="E7F4F5"/>
                          </a:solidFill>
                          <a:effectLst/>
                          <a:latin typeface="Calibri" panose="020F0502020204030204" pitchFamily="34" charset="0"/>
                        </a:rPr>
                        <a:t>Empty</a:t>
                      </a:r>
                      <a:r>
                        <a:rPr lang="en-US" sz="1200" baseline="0" dirty="0" smtClean="0">
                          <a:solidFill>
                            <a:srgbClr val="E7F4F5"/>
                          </a:solidFill>
                          <a:effectLst/>
                          <a:latin typeface="Calibri" panose="020F0502020204030204" pitchFamily="34" charset="0"/>
                        </a:rPr>
                        <a:t> cell</a:t>
                      </a:r>
                      <a:endParaRPr lang="en-US" sz="1200" dirty="0">
                        <a:solidFill>
                          <a:srgbClr val="E7F4F5"/>
                        </a:solidFill>
                        <a:effectLst/>
                        <a:latin typeface="Calibri" panose="020F0502020204030204" pitchFamily="34" charset="0"/>
                        <a:ea typeface="MS Mincho"/>
                        <a:cs typeface="Times New Roman"/>
                      </a:endParaRPr>
                    </a:p>
                  </a:txBody>
                  <a:tcPr marL="29113" marR="29113" marT="0" marB="0"/>
                </a:tc>
                <a:tc>
                  <a:txBody>
                    <a:bodyPr/>
                    <a:lstStyle/>
                    <a:p>
                      <a:pPr marL="0" marR="0">
                        <a:spcBef>
                          <a:spcPts val="0"/>
                        </a:spcBef>
                        <a:spcAft>
                          <a:spcPts val="0"/>
                        </a:spcAft>
                      </a:pPr>
                      <a:r>
                        <a:rPr lang="en-US" sz="1200" dirty="0">
                          <a:effectLst/>
                          <a:latin typeface="Calibri" panose="020F0502020204030204" pitchFamily="34" charset="0"/>
                        </a:rPr>
                        <a:t>1870s Governments of Argentina and Chile begin final campaigns against indigenous peoples</a:t>
                      </a:r>
                    </a:p>
                    <a:p>
                      <a:pPr marL="0" marR="0">
                        <a:spcBef>
                          <a:spcPts val="0"/>
                        </a:spcBef>
                        <a:spcAft>
                          <a:spcPts val="0"/>
                        </a:spcAft>
                      </a:pPr>
                      <a:r>
                        <a:rPr lang="en-US" sz="1200" dirty="0">
                          <a:effectLst/>
                          <a:latin typeface="Calibri" panose="020F0502020204030204" pitchFamily="34" charset="0"/>
                        </a:rPr>
                        <a:t>1879-1883 Chile wages war against Peru and Bolivia; telegraph, refrigeration, and barbed wire introduced in Argentina</a:t>
                      </a:r>
                    </a:p>
                    <a:p>
                      <a:pPr marL="0" marR="0">
                        <a:spcBef>
                          <a:spcPts val="0"/>
                        </a:spcBef>
                        <a:spcAft>
                          <a:spcPts val="0"/>
                        </a:spcAft>
                      </a:pPr>
                      <a:r>
                        <a:rPr lang="en-US" sz="1200" dirty="0">
                          <a:effectLst/>
                          <a:latin typeface="Calibri" panose="020F0502020204030204" pitchFamily="34" charset="0"/>
                        </a:rPr>
                        <a:t>1888 Abolition of slavery in Brazil</a:t>
                      </a:r>
                      <a:endParaRPr lang="en-US" sz="1200" dirty="0">
                        <a:effectLst/>
                        <a:latin typeface="Calibri" panose="020F0502020204030204" pitchFamily="34" charset="0"/>
                        <a:ea typeface="MS Mincho"/>
                        <a:cs typeface="Times New Roman"/>
                      </a:endParaRPr>
                    </a:p>
                  </a:txBody>
                  <a:tcPr marL="29113" marR="29113" marT="0" marB="0"/>
                </a:tc>
              </a:tr>
            </a:tbl>
          </a:graphicData>
        </a:graphic>
      </p:graphicFrame>
      <p:sp>
        <p:nvSpPr>
          <p:cNvPr id="3" name="Content Placeholder 2"/>
          <p:cNvSpPr>
            <a:spLocks noGrp="1"/>
          </p:cNvSpPr>
          <p:nvPr>
            <p:ph idx="1"/>
          </p:nvPr>
        </p:nvSpPr>
        <p:spPr>
          <a:xfrm>
            <a:off x="8525164" y="6581001"/>
            <a:ext cx="609600" cy="276999"/>
          </a:xfrm>
        </p:spPr>
        <p:txBody>
          <a:bodyPr/>
          <a:lstStyle/>
          <a:p>
            <a:r>
              <a:rPr lang="en-US" altLang="en-US" sz="1200" b="1" dirty="0" smtClean="0"/>
              <a:t> p661</a:t>
            </a:r>
          </a:p>
        </p:txBody>
      </p:sp>
    </p:spTree>
    <p:extLst>
      <p:ext uri="{BB962C8B-B14F-4D97-AF65-F5344CB8AC3E}">
        <p14:creationId xmlns:p14="http://schemas.microsoft.com/office/powerpoint/2010/main" val="2817102514"/>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236"/>
            <a:ext cx="7772400" cy="492443"/>
          </a:xfrm>
        </p:spPr>
        <p:txBody>
          <a:bodyPr/>
          <a:lstStyle/>
          <a:p>
            <a:r>
              <a:rPr lang="en-US" altLang="en-US" sz="2600" dirty="0" smtClean="0"/>
              <a:t>Latin America by 1830</a:t>
            </a:r>
            <a:endParaRPr lang="en-US" sz="2600" dirty="0"/>
          </a:p>
        </p:txBody>
      </p:sp>
      <p:pic>
        <p:nvPicPr>
          <p:cNvPr id="10241" name="Picture 1" descr="Map 25.1: Latin America by 1830. By 1830 patriot forces had overturned the Spanish and Portuguese Empires of the Western Hemisphere. Regional conflicts, local wars, and foreign interventions challenged the survival of many of these new nations following independen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46300" y="514914"/>
            <a:ext cx="4787900" cy="626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9294"/>
            <a:ext cx="1295400" cy="228600"/>
          </a:xfrm>
        </p:spPr>
        <p:txBody>
          <a:bodyPr/>
          <a:lstStyle/>
          <a:p>
            <a:r>
              <a:rPr lang="en-US" altLang="en-US" sz="1200" b="1" dirty="0" smtClean="0"/>
              <a:t> Map 24.1 p663</a:t>
            </a:r>
          </a:p>
        </p:txBody>
      </p:sp>
    </p:spTree>
    <p:extLst>
      <p:ext uri="{BB962C8B-B14F-4D97-AF65-F5344CB8AC3E}">
        <p14:creationId xmlns:p14="http://schemas.microsoft.com/office/powerpoint/2010/main" val="16944733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7778"/>
            <a:ext cx="7772400" cy="492443"/>
          </a:xfrm>
        </p:spPr>
        <p:txBody>
          <a:bodyPr/>
          <a:lstStyle/>
          <a:p>
            <a:r>
              <a:rPr lang="en-US" altLang="en-US" sz="2600" dirty="0" smtClean="0"/>
              <a:t>Miguel Hidalgo y Costilla</a:t>
            </a:r>
            <a:endParaRPr lang="en-US" sz="2600" dirty="0"/>
          </a:p>
        </p:txBody>
      </p:sp>
      <p:pic>
        <p:nvPicPr>
          <p:cNvPr id="12289" name="Picture 1" descr="Miguel Hidalgo y Costilla. Padre Miguel Hidalgo y Costilla led the first stage of Mexico’s revolution for independence by rallying the rural masses. His defeat, trial, and execution made him one of Mexico’s most important political marty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17700" y="500220"/>
            <a:ext cx="5260020" cy="630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p664</a:t>
            </a:r>
          </a:p>
        </p:txBody>
      </p:sp>
    </p:spTree>
    <p:extLst>
      <p:ext uri="{BB962C8B-B14F-4D97-AF65-F5344CB8AC3E}">
        <p14:creationId xmlns:p14="http://schemas.microsoft.com/office/powerpoint/2010/main" val="1963558866"/>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447800" y="152400"/>
            <a:ext cx="7010400" cy="1447800"/>
          </a:xfrm>
          <a:noFill/>
        </p:spPr>
        <p:txBody>
          <a:bodyPr/>
          <a:lstStyle/>
          <a:p>
            <a:pPr eaLnBrk="1" hangingPunct="1"/>
            <a:r>
              <a:rPr lang="en-US" altLang="en-US" dirty="0" smtClean="0">
                <a:solidFill>
                  <a:schemeClr val="tx1"/>
                </a:solidFill>
                <a:latin typeface="Arial" pitchFamily="34" charset="0"/>
              </a:rPr>
              <a:t>The Problem of Order, 1825–1890</a:t>
            </a:r>
          </a:p>
        </p:txBody>
      </p:sp>
      <p:sp>
        <p:nvSpPr>
          <p:cNvPr id="14338" name="Rectangle 3"/>
          <p:cNvSpPr>
            <a:spLocks noGrp="1" noChangeArrowheads="1"/>
          </p:cNvSpPr>
          <p:nvPr>
            <p:ph type="body" idx="1"/>
          </p:nvPr>
        </p:nvSpPr>
        <p:spPr>
          <a:xfrm>
            <a:off x="685800" y="1752600"/>
            <a:ext cx="7772400" cy="4524375"/>
          </a:xfrm>
          <a:noFill/>
        </p:spPr>
        <p:txBody>
          <a:bodyPr/>
          <a:lstStyle/>
          <a:p>
            <a:pPr eaLnBrk="1" hangingPunct="1">
              <a:buFontTx/>
              <a:buChar char="•"/>
            </a:pPr>
            <a:r>
              <a:rPr lang="en-US" altLang="en-US" dirty="0" smtClean="0">
                <a:latin typeface="Arial" pitchFamily="34" charset="0"/>
              </a:rPr>
              <a:t>Constitutional Experiments</a:t>
            </a:r>
          </a:p>
          <a:p>
            <a:pPr marL="1085850" lvl="1" indent="-342900" eaLnBrk="1" hangingPunct="1">
              <a:buFontTx/>
              <a:buChar char="•"/>
            </a:pPr>
            <a:r>
              <a:rPr lang="en-US" altLang="en-US" dirty="0" smtClean="0">
                <a:latin typeface="Arial" pitchFamily="34" charset="0"/>
              </a:rPr>
              <a:t>Constitutionalism</a:t>
            </a:r>
          </a:p>
          <a:p>
            <a:pPr marL="1085850" lvl="1" indent="-342900" eaLnBrk="1" hangingPunct="1">
              <a:buFontTx/>
              <a:buChar char="•"/>
            </a:pPr>
            <a:r>
              <a:rPr lang="en-US" altLang="en-US" dirty="0" smtClean="0">
                <a:latin typeface="Arial" pitchFamily="34" charset="0"/>
              </a:rPr>
              <a:t>Dominion of Canada</a:t>
            </a:r>
          </a:p>
          <a:p>
            <a:pPr marL="1085850" lvl="1" indent="-342900" eaLnBrk="1" hangingPunct="1">
              <a:buFontTx/>
              <a:buChar char="•"/>
            </a:pPr>
            <a:r>
              <a:rPr lang="en-US" altLang="en-US" dirty="0" smtClean="0">
                <a:latin typeface="Arial" pitchFamily="34" charset="0"/>
              </a:rPr>
              <a:t>Structural weakness in Latin America</a:t>
            </a:r>
          </a:p>
          <a:p>
            <a:pPr eaLnBrk="1" hangingPunct="1">
              <a:buFontTx/>
              <a:buChar char="•"/>
            </a:pPr>
            <a:r>
              <a:rPr lang="en-US" altLang="en-US" dirty="0" err="1" smtClean="0">
                <a:latin typeface="Arial" pitchFamily="34" charset="0"/>
              </a:rPr>
              <a:t>Personalist</a:t>
            </a:r>
            <a:r>
              <a:rPr lang="en-US" altLang="en-US" dirty="0" smtClean="0">
                <a:latin typeface="Arial" pitchFamily="34" charset="0"/>
              </a:rPr>
              <a:t> Leaders</a:t>
            </a:r>
          </a:p>
          <a:p>
            <a:pPr marL="1085850" lvl="1" indent="-342900" eaLnBrk="1" hangingPunct="1">
              <a:buFontTx/>
              <a:buChar char="•"/>
            </a:pPr>
            <a:r>
              <a:rPr lang="en-US" altLang="en-US" dirty="0" smtClean="0">
                <a:latin typeface="Arial" pitchFamily="34" charset="0"/>
              </a:rPr>
              <a:t>Andrew Jackson / Jose Antonio </a:t>
            </a:r>
            <a:r>
              <a:rPr lang="en-US" altLang="en-US" dirty="0" err="1" smtClean="0">
                <a:latin typeface="Arial" pitchFamily="34" charset="0"/>
              </a:rPr>
              <a:t>Paez</a:t>
            </a:r>
            <a:endParaRPr lang="en-US" altLang="en-US" dirty="0" smtClean="0">
              <a:latin typeface="Arial" pitchFamily="34" charset="0"/>
            </a:endParaRPr>
          </a:p>
        </p:txBody>
      </p:sp>
    </p:spTree>
    <p:extLst>
      <p:ext uri="{BB962C8B-B14F-4D97-AF65-F5344CB8AC3E}">
        <p14:creationId xmlns:p14="http://schemas.microsoft.com/office/powerpoint/2010/main" val="263028349"/>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8757"/>
            <a:ext cx="7772400" cy="492443"/>
          </a:xfrm>
        </p:spPr>
        <p:txBody>
          <a:bodyPr/>
          <a:lstStyle/>
          <a:p>
            <a:r>
              <a:rPr lang="en-US" altLang="en-US" sz="2600" dirty="0" smtClean="0"/>
              <a:t>Dominion of Canada, 1873</a:t>
            </a:r>
            <a:endParaRPr lang="en-US" sz="2600" dirty="0"/>
          </a:p>
        </p:txBody>
      </p:sp>
      <p:pic>
        <p:nvPicPr>
          <p:cNvPr id="15361" name="Picture 1" descr="Map 25.2: Dominion of Canada, 1873. Although independence was not yet achieved and settlement remained concentrated along the U.S. border, Canada had established effective political and economic control over its western territories by 1873."/>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1200"/>
            <a:ext cx="8636000" cy="542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24.2 p668</a:t>
            </a:r>
          </a:p>
        </p:txBody>
      </p:sp>
    </p:spTree>
    <p:extLst>
      <p:ext uri="{BB962C8B-B14F-4D97-AF65-F5344CB8AC3E}">
        <p14:creationId xmlns:p14="http://schemas.microsoft.com/office/powerpoint/2010/main" val="164522876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848600" cy="492443"/>
          </a:xfrm>
        </p:spPr>
        <p:txBody>
          <a:bodyPr/>
          <a:lstStyle/>
          <a:p>
            <a:r>
              <a:rPr lang="en-US" altLang="en-US" sz="2600" dirty="0" smtClean="0"/>
              <a:t>Territorial Growth of the United States, 1783–1853</a:t>
            </a:r>
            <a:endParaRPr lang="en-US" sz="2600" dirty="0"/>
          </a:p>
        </p:txBody>
      </p:sp>
      <p:pic>
        <p:nvPicPr>
          <p:cNvPr id="17409" name="Picture 1" descr="Map 25.3: Territorial Growth of the United States, 1783–1853. The rapid western expansion of the United States resulted from aggressive diplomacy and warfare against Mexico and Amerindian peoples. Railroad  development helped integrate the trans-Mississippi west and promote economic expans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8741" y="533400"/>
            <a:ext cx="7875659" cy="5955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24.3 p669</a:t>
            </a:r>
          </a:p>
        </p:txBody>
      </p:sp>
    </p:spTree>
    <p:extLst>
      <p:ext uri="{BB962C8B-B14F-4D97-AF65-F5344CB8AC3E}">
        <p14:creationId xmlns:p14="http://schemas.microsoft.com/office/powerpoint/2010/main" val="2930580140"/>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2481</TotalTime>
  <Words>1167</Words>
  <Application>Microsoft Office PowerPoint</Application>
  <PresentationFormat>On-screen Show (4:3)</PresentationFormat>
  <Paragraphs>153</Paragraphs>
  <Slides>20</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MS Mincho</vt:lpstr>
      <vt:lpstr>ＭＳ Ｐゴシック</vt:lpstr>
      <vt:lpstr>Arial</vt:lpstr>
      <vt:lpstr>Calibri</vt:lpstr>
      <vt:lpstr>Times New Roman</vt:lpstr>
      <vt:lpstr>Wingdings</vt:lpstr>
      <vt:lpstr>1_Lockard_topic</vt:lpstr>
      <vt:lpstr>Chapter 24 Nation Building and Economic Transformation in the Americas, 1800-1890</vt:lpstr>
      <vt:lpstr>The Train Station in Orizaba, Mexico, 1877</vt:lpstr>
      <vt:lpstr>Independence in Latin America, 1800–1830</vt:lpstr>
      <vt:lpstr>Chronology from 1800-1875</vt:lpstr>
      <vt:lpstr>Latin America by 1830</vt:lpstr>
      <vt:lpstr>Miguel Hidalgo y Costilla</vt:lpstr>
      <vt:lpstr>The Problem of Order, 1825–1890</vt:lpstr>
      <vt:lpstr>Dominion of Canada, 1873</vt:lpstr>
      <vt:lpstr>Territorial Growth of the United States, 1783–1853</vt:lpstr>
      <vt:lpstr>Execution of Emperor Maximilian of Mexico</vt:lpstr>
      <vt:lpstr>The Problem of Order, 1825-1890</vt:lpstr>
      <vt:lpstr>Navajo Leaders Gathered in Washington to Negotiate</vt:lpstr>
      <vt:lpstr>The Challenge of Social and Economic Change</vt:lpstr>
      <vt:lpstr>A Former Brazilian Slave Returns from Military Service</vt:lpstr>
      <vt:lpstr>Chinese Funeral in Vancouver, Canada</vt:lpstr>
      <vt:lpstr>Arrest of Labor Activist in Buenos Aires </vt:lpstr>
      <vt:lpstr>The Challenge of Social and Economic Change (continued)</vt:lpstr>
      <vt:lpstr>Excavation of Port of Buenos Aires, Argentina</vt:lpstr>
      <vt:lpstr>Cuban sugar refinery showing mix of traditional and modern technologies</vt:lpstr>
      <vt:lpstr>The Expansion of the United States, 1850–1920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126</cp:revision>
  <dcterms:created xsi:type="dcterms:W3CDTF">2006-12-01T20:54:40Z</dcterms:created>
  <dcterms:modified xsi:type="dcterms:W3CDTF">2015-10-09T18:43:39Z</dcterms:modified>
</cp:coreProperties>
</file>